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D75DE72-9BD9-47B8-A61C-F8B7067B57DC}">
  <a:tblStyle styleId="{4D75DE72-9BD9-47B8-A61C-F8B7067B57D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1-27T17:06:10.213">
    <p:pos x="6000" y="0"/>
    <p:text>The black dots indicate the spam mails and the grey dots indicate the non spam mails
-Arjun Periyasamy Sathasivam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project purpose- relate to widespread business problem </a:t>
            </a:r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Cost reduction - majority of spam costs stem from employees who spend working time identifying and deleting spam. The working time losses caused by spam are approximately 1,200 minutes per employee per year; these costs could be reduced by roughly 35% through the installation of a spam filter mechanism. The individual efficiency of a spam filter installation depends on the amount of spam that is received and on the level of knowledge about spam.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Use in marketing to increase open rate- increase effectiveness of email campaigns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model can be used to classify in current – from assessment of new data</a:t>
            </a: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Show example of “George” and “hp”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</a:t>
            </a: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SEMMA methodology</a:t>
            </a:r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collinearity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1_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360"/>
              </a:spcBef>
              <a:buClr>
                <a:srgbClr val="595959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ctr">
              <a:spcBef>
                <a:spcPts val="300"/>
              </a:spcBef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ctr">
              <a:spcBef>
                <a:spcPts val="270"/>
              </a:spcBef>
              <a:buClr>
                <a:srgbClr val="595959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ctr">
              <a:spcBef>
                <a:spcPts val="240"/>
              </a:spcBef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ctr">
              <a:spcBef>
                <a:spcPts val="240"/>
              </a:spcBef>
              <a:buClr>
                <a:srgbClr val="59595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ctr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 rot="5400000">
            <a:off x="2874962" y="-1173486"/>
            <a:ext cx="339407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84150" lvl="1" marL="74295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0" lvl="2" marL="1143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 rot="5400000">
            <a:off x="5464175" y="1371600"/>
            <a:ext cx="438785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 rot="5400000">
            <a:off x="1273175" y="-609600"/>
            <a:ext cx="438785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84150" lvl="1" marL="74295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0" lvl="2" marL="1143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3429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1450" lvl="1" marL="74295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244277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15900" lvl="0" marL="3429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244277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3429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1450" lvl="1" marL="74295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3" type="body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4" type="body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28600" lvl="0" marL="3429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1450" lvl="1" marL="74295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72" name="Shape 72"/>
          <p:cNvSpPr/>
          <p:nvPr>
            <p:ph idx="2" type="pic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320"/>
              </a:spcBef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84150" lvl="1" marL="742950" marR="0" rtl="0" algn="l">
              <a:spcBef>
                <a:spcPts val="320"/>
              </a:spcBef>
              <a:buClr>
                <a:srgbClr val="595959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0" lvl="2" marL="1143000" marR="0" rtl="0" algn="l">
              <a:spcBef>
                <a:spcPts val="320"/>
              </a:spcBef>
              <a:buClr>
                <a:srgbClr val="595959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rgbClr val="595959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rgbClr val="595959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34325" y="0"/>
            <a:ext cx="9178325" cy="1200150"/>
          </a:xfrm>
          <a:prstGeom prst="rect">
            <a:avLst/>
          </a:prstGeom>
          <a:solidFill>
            <a:srgbClr val="100E2F"/>
          </a:soli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SzPts val="1400"/>
              <a:buNone/>
              <a:defRPr sz="1800"/>
            </a:lvl2pPr>
            <a:lvl3pPr indent="0" lvl="2">
              <a:spcBef>
                <a:spcPts val="0"/>
              </a:spcBef>
              <a:buSzPts val="1400"/>
              <a:buNone/>
              <a:defRPr sz="1800"/>
            </a:lvl3pPr>
            <a:lvl4pPr indent="0" lvl="3">
              <a:spcBef>
                <a:spcPts val="0"/>
              </a:spcBef>
              <a:buSzPts val="1400"/>
              <a:buNone/>
              <a:defRPr sz="1800"/>
            </a:lvl4pPr>
            <a:lvl5pPr indent="0" lvl="4">
              <a:spcBef>
                <a:spcPts val="0"/>
              </a:spcBef>
              <a:buSzPts val="1400"/>
              <a:buNone/>
              <a:defRPr sz="1800"/>
            </a:lvl5pPr>
            <a:lvl6pPr indent="0" lvl="5">
              <a:spcBef>
                <a:spcPts val="0"/>
              </a:spcBef>
              <a:buSzPts val="1400"/>
              <a:buNone/>
              <a:defRPr sz="1800"/>
            </a:lvl6pPr>
            <a:lvl7pPr indent="0" lvl="6">
              <a:spcBef>
                <a:spcPts val="0"/>
              </a:spcBef>
              <a:buSzPts val="1400"/>
              <a:buNone/>
              <a:defRPr sz="1800"/>
            </a:lvl7pPr>
            <a:lvl8pPr indent="0" lvl="7">
              <a:spcBef>
                <a:spcPts val="0"/>
              </a:spcBef>
              <a:buSzPts val="1400"/>
              <a:buNone/>
              <a:defRPr sz="1800"/>
            </a:lvl8pPr>
            <a:lvl9pPr indent="0" lvl="8">
              <a:spcBef>
                <a:spcPts val="0"/>
              </a:spcBef>
              <a:buSzPts val="1400"/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41300" lvl="0" marL="3429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84150" lvl="1" marL="74295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0" lvl="2" marL="11430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Relationship Id="rId5" Type="http://schemas.openxmlformats.org/officeDocument/2006/relationships/image" Target="../media/image33.jp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chive.ics.uci.edu/ml/datasets/spambase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6886575" y="171450"/>
            <a:ext cx="21288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OPIM 5604–B13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 Modeling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Project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November 29, 2017</a:t>
            </a:r>
          </a:p>
        </p:txBody>
      </p:sp>
      <p:sp>
        <p:nvSpPr>
          <p:cNvPr id="94" name="Shape 94"/>
          <p:cNvSpPr txBox="1"/>
          <p:nvPr>
            <p:ph idx="1" type="subTitle"/>
          </p:nvPr>
        </p:nvSpPr>
        <p:spPr>
          <a:xfrm>
            <a:off x="2137613" y="1778910"/>
            <a:ext cx="48006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71450" lvl="0" marL="0" marR="0" rtl="0" algn="ctr">
              <a:spcBef>
                <a:spcPts val="0"/>
              </a:spcBef>
              <a:buClr>
                <a:srgbClr val="00286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2868"/>
                </a:solidFill>
                <a:latin typeface="Arial"/>
                <a:ea typeface="Arial"/>
                <a:cs typeface="Arial"/>
                <a:sym typeface="Arial"/>
              </a:rPr>
              <a:t>Email Spam Classification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561925" y="3741800"/>
            <a:ext cx="33750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Animesh Choudhary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Arjun Periyasamy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Elisa Polci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Subhashree Srinivasan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91200" y="206375"/>
            <a:ext cx="8495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Asymmetric Misc</a:t>
            </a:r>
            <a:r>
              <a:rPr lang="en-US" sz="3000"/>
              <a:t>lassification </a:t>
            </a: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Rate?</a:t>
            </a:r>
          </a:p>
        </p:txBody>
      </p:sp>
      <p:sp>
        <p:nvSpPr>
          <p:cNvPr id="174" name="Shape 174"/>
          <p:cNvSpPr/>
          <p:nvPr/>
        </p:nvSpPr>
        <p:spPr>
          <a:xfrm>
            <a:off x="44054" y="2383108"/>
            <a:ext cx="2561665" cy="142539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Actual Misclassification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5%</a:t>
            </a:r>
          </a:p>
        </p:txBody>
      </p:sp>
      <p:sp>
        <p:nvSpPr>
          <p:cNvPr id="175" name="Shape 175"/>
          <p:cNvSpPr/>
          <p:nvPr/>
        </p:nvSpPr>
        <p:spPr>
          <a:xfrm>
            <a:off x="3209846" y="1298063"/>
            <a:ext cx="1485900" cy="142539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 Positives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</a:p>
        </p:txBody>
      </p:sp>
      <p:sp>
        <p:nvSpPr>
          <p:cNvPr id="176" name="Shape 176"/>
          <p:cNvSpPr/>
          <p:nvPr/>
        </p:nvSpPr>
        <p:spPr>
          <a:xfrm>
            <a:off x="3129546" y="3665987"/>
            <a:ext cx="1600201" cy="142539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 Negatives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</a:p>
        </p:txBody>
      </p:sp>
      <p:sp>
        <p:nvSpPr>
          <p:cNvPr id="177" name="Shape 177"/>
          <p:cNvSpPr/>
          <p:nvPr/>
        </p:nvSpPr>
        <p:spPr>
          <a:xfrm rot="1591490">
            <a:off x="2377991" y="3591724"/>
            <a:ext cx="823505" cy="450476"/>
          </a:xfrm>
          <a:prstGeom prst="rightArrow">
            <a:avLst>
              <a:gd fmla="val 26772" name="adj1"/>
              <a:gd fmla="val 75329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1282794">
            <a:off x="2398600" y="2200472"/>
            <a:ext cx="849620" cy="450476"/>
          </a:xfrm>
          <a:prstGeom prst="rightArrow">
            <a:avLst>
              <a:gd fmla="val 26772" name="adj1"/>
              <a:gd fmla="val 75329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6310068" y="2375583"/>
            <a:ext cx="2561665" cy="1425390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Misclassification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7.76%</a:t>
            </a:r>
          </a:p>
        </p:txBody>
      </p:sp>
      <p:sp>
        <p:nvSpPr>
          <p:cNvPr id="180" name="Shape 180"/>
          <p:cNvSpPr/>
          <p:nvPr/>
        </p:nvSpPr>
        <p:spPr>
          <a:xfrm rot="1232617">
            <a:off x="5855183" y="2010499"/>
            <a:ext cx="835853" cy="450476"/>
          </a:xfrm>
          <a:prstGeom prst="rightArrow">
            <a:avLst>
              <a:gd fmla="val 26772" name="adj1"/>
              <a:gd fmla="val 75329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 rot="-1912385">
            <a:off x="5941531" y="3764309"/>
            <a:ext cx="849620" cy="450476"/>
          </a:xfrm>
          <a:prstGeom prst="rightArrow">
            <a:avLst>
              <a:gd fmla="val 26772" name="adj1"/>
              <a:gd fmla="val 75329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4717648" y="1693969"/>
            <a:ext cx="386340" cy="62438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4799153" y="3989547"/>
            <a:ext cx="386340" cy="62438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5185493" y="1544494"/>
            <a:ext cx="5357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lang="en-US" sz="54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85" name="Shape 185"/>
          <p:cNvSpPr/>
          <p:nvPr/>
        </p:nvSpPr>
        <p:spPr>
          <a:xfrm>
            <a:off x="5065860" y="3917017"/>
            <a:ext cx="91792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628650" y="273844"/>
            <a:ext cx="4529138" cy="597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JMP Models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4" y="1315469"/>
            <a:ext cx="4529136" cy="143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4" y="2883025"/>
            <a:ext cx="4529136" cy="149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3154" y="1315469"/>
            <a:ext cx="4245270" cy="306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628650" y="273844"/>
            <a:ext cx="4529138" cy="597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JMP Models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16" y="1301087"/>
            <a:ext cx="4320009" cy="3630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8395" y="1301087"/>
            <a:ext cx="4438290" cy="363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628650" y="273844"/>
            <a:ext cx="4529138" cy="597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lang="en-US" sz="3959"/>
              <a:t>JMP</a:t>
            </a: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Models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</a:p>
        </p:txBody>
      </p:sp>
      <p:graphicFrame>
        <p:nvGraphicFramePr>
          <p:cNvPr id="213" name="Shape 213"/>
          <p:cNvGraphicFramePr/>
          <p:nvPr/>
        </p:nvGraphicFramePr>
        <p:xfrm>
          <a:off x="320842" y="16794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{4D75DE72-9BD9-47B8-A61C-F8B7067B57DC}</a:tableStyleId>
              </a:tblPr>
              <a:tblGrid>
                <a:gridCol w="993300"/>
                <a:gridCol w="548025"/>
                <a:gridCol w="633650"/>
                <a:gridCol w="573725"/>
                <a:gridCol w="659350"/>
                <a:gridCol w="693600"/>
                <a:gridCol w="1147425"/>
                <a:gridCol w="513775"/>
                <a:gridCol w="599400"/>
                <a:gridCol w="359650"/>
                <a:gridCol w="702150"/>
                <a:gridCol w="941925"/>
              </a:tblGrid>
              <a:tr h="32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Model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Training ROC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Validation ROC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Test ROC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Training RMSE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Validation RMSE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Test RMSE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Training MR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Validation MR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Test MR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Asymmetric Cost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Asymmetric Proportion 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Boosted Tree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0.21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0.229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0.228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0.056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0.065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99.2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2.16%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5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Bootstrap Forest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0.997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0.9814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0.984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0.1593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0.219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0.217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0.022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0.055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67.7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1.47%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41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Decision Tree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0.988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0.9627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0.953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0.1819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0.2403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0.2742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0.043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0.074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0.093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159.9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3.48%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4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LR Model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0.9781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0.9749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0.9639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0.2321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0.2385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0.2603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0.068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0.075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0.088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167.3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3.64%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1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Neural with VS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0.984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0.976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0.9747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0.209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0.2267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0.2366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0.054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0.061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0.0674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142.6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3.10%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1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800" u="none" cap="none" strike="noStrike"/>
                        <a:t>Neural with all Variables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0.9872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0.9746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0.971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0.1965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0.2312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0.2321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0.049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0.068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0.065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100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800" u="none" cap="none" strike="noStrike"/>
                        <a:t>2.17%</a:t>
                      </a:r>
                    </a:p>
                  </a:txBody>
                  <a:tcPr marT="5050" marB="0" marR="5050" marL="5050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28650" y="273844"/>
            <a:ext cx="4529138" cy="597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 Models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</a:p>
        </p:txBody>
      </p:sp>
      <p:graphicFrame>
        <p:nvGraphicFramePr>
          <p:cNvPr id="220" name="Shape 220"/>
          <p:cNvGraphicFramePr/>
          <p:nvPr/>
        </p:nvGraphicFramePr>
        <p:xfrm>
          <a:off x="628650" y="18207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{4D75DE72-9BD9-47B8-A61C-F8B7067B57DC}</a:tableStyleId>
              </a:tblPr>
              <a:tblGrid>
                <a:gridCol w="1522875"/>
                <a:gridCol w="824275"/>
                <a:gridCol w="866275"/>
                <a:gridCol w="890325"/>
                <a:gridCol w="1082850"/>
                <a:gridCol w="906375"/>
                <a:gridCol w="1692100"/>
              </a:tblGrid>
              <a:tr h="303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Model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Training ROC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Validation ROC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Training AMR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Validation AMR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Overall AMR 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10 Cross Validation Set AMR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0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LR Model with Backward Stepwise minimizing AIC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0.9544165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0.9510358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3.71%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3.32%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3.61%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100" u="none" cap="none" strike="noStrike"/>
                        <a:t> 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42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Classification Tree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0.9166601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0.8926511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4.85%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5.16%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4.93%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100" u="none" cap="none" strike="noStrike"/>
                        <a:t> 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Random Forest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0.999621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0.9930463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0.08%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1.76%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0.26%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4.00%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2D050"/>
                    </a:solidFill>
                  </a:tcPr>
                </a:tc>
              </a:tr>
              <a:tr h="557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100" u="none" cap="none" strike="noStrike"/>
                        <a:t>Boosted Tree</a:t>
                      </a:r>
                    </a:p>
                  </a:txBody>
                  <a:tcPr marT="7625" marB="0" marR="7625" marL="76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0.9947542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0.9834856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1.15%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2.08%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1.44%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u="none" cap="none" strike="noStrike"/>
                        <a:t>4.10%</a:t>
                      </a:r>
                    </a:p>
                  </a:txBody>
                  <a:tcPr marT="7625" marB="0" marR="7625" marL="7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21" name="Shape 221"/>
          <p:cNvSpPr txBox="1"/>
          <p:nvPr/>
        </p:nvSpPr>
        <p:spPr>
          <a:xfrm>
            <a:off x="527050" y="4262288"/>
            <a:ext cx="44391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 -&gt; Asymmetric Misclassification Rate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 Criteria</a:t>
            </a:r>
          </a:p>
        </p:txBody>
      </p:sp>
      <p:graphicFrame>
        <p:nvGraphicFramePr>
          <p:cNvPr id="227" name="Shape 227"/>
          <p:cNvGraphicFramePr/>
          <p:nvPr/>
        </p:nvGraphicFramePr>
        <p:xfrm>
          <a:off x="4885318" y="13722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{4D75DE72-9BD9-47B8-A61C-F8B7067B57DC}</a:tableStyleId>
              </a:tblPr>
              <a:tblGrid>
                <a:gridCol w="1149975"/>
                <a:gridCol w="1149975"/>
                <a:gridCol w="1149975"/>
              </a:tblGrid>
              <a:tr h="41647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Predicted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Actual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</a:tr>
              <a:tr h="410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16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2773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143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77*0.5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16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1143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15*2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u="none" cap="none" strike="noStrike"/>
                        <a:t>1736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28" name="Shape 228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  <p:pic>
        <p:nvPicPr>
          <p:cNvPr id="229" name="Shape 2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12" y="1314937"/>
            <a:ext cx="3449944" cy="3117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57200" y="4432697"/>
            <a:ext cx="35078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UNDER THE CURVE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4740088" y="3172377"/>
            <a:ext cx="386340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Asymmetric Misclassification Rate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 = (77*0.5+15*2) / 4601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AMR = 1.5%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Actual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Misclassification Rate = 77 +15 /4601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 = 2%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ROC AND LIFT CURVES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244277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 Data ROC Curve</a:t>
            </a:r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4648200" y="1244277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 Data Lift Curve</a:t>
            </a:r>
          </a:p>
          <a:p>
            <a:pPr indent="-127000" lvl="0" marL="0" marR="0" rtl="0" algn="l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56780"/>
            <a:ext cx="3288053" cy="316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5023" y="1643716"/>
            <a:ext cx="4028783" cy="3147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Random Forest Parameters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244277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Trees</a:t>
            </a:r>
          </a:p>
        </p:txBody>
      </p:sp>
      <p:sp>
        <p:nvSpPr>
          <p:cNvPr id="248" name="Shape 248"/>
          <p:cNvSpPr txBox="1"/>
          <p:nvPr>
            <p:ph idx="2" type="body"/>
          </p:nvPr>
        </p:nvSpPr>
        <p:spPr>
          <a:xfrm>
            <a:off x="4648200" y="1244277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7000" lvl="0" marL="0" marR="0" rtl="0" algn="l"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Minimum size of Terminal Nodes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20" y="1655825"/>
            <a:ext cx="3817227" cy="321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0453" y="1761564"/>
            <a:ext cx="4038600" cy="287678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Cut-off Value Selection 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1" y="1304365"/>
            <a:ext cx="3139887" cy="363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5474" y="1584419"/>
            <a:ext cx="3455808" cy="3072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Shape 259"/>
          <p:cNvCxnSpPr/>
          <p:nvPr/>
        </p:nvCxnSpPr>
        <p:spPr>
          <a:xfrm>
            <a:off x="7611282" y="2212041"/>
            <a:ext cx="322483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60" name="Shape 260"/>
          <p:cNvCxnSpPr/>
          <p:nvPr/>
        </p:nvCxnSpPr>
        <p:spPr>
          <a:xfrm>
            <a:off x="7611282" y="2501152"/>
            <a:ext cx="322483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61" name="Shape 261"/>
          <p:cNvSpPr txBox="1"/>
          <p:nvPr/>
        </p:nvSpPr>
        <p:spPr>
          <a:xfrm>
            <a:off x="7933765" y="2048820"/>
            <a:ext cx="9278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933765" y="2334571"/>
            <a:ext cx="9278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Curve</a:t>
            </a: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872" y="1479176"/>
            <a:ext cx="6138582" cy="3325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Shape 270"/>
          <p:cNvCxnSpPr/>
          <p:nvPr/>
        </p:nvCxnSpPr>
        <p:spPr>
          <a:xfrm>
            <a:off x="7275352" y="2055541"/>
            <a:ext cx="322483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1" name="Shape 271"/>
          <p:cNvCxnSpPr/>
          <p:nvPr/>
        </p:nvCxnSpPr>
        <p:spPr>
          <a:xfrm>
            <a:off x="7275352" y="2344652"/>
            <a:ext cx="322483" cy="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72" name="Shape 272"/>
          <p:cNvSpPr txBox="1"/>
          <p:nvPr/>
        </p:nvSpPr>
        <p:spPr>
          <a:xfrm>
            <a:off x="7597835" y="1892320"/>
            <a:ext cx="9278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7597835" y="2178071"/>
            <a:ext cx="9278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7625119" y="114907"/>
            <a:ext cx="11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5645300" y="1328300"/>
            <a:ext cx="3143700" cy="3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develop a </a:t>
            </a:r>
            <a:r>
              <a:rPr lang="en-US"/>
              <a:t>classification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t</a:t>
            </a:r>
            <a:r>
              <a:rPr lang="en-US"/>
              <a:t>o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identify a</a:t>
            </a:r>
            <a:r>
              <a:rPr lang="en-US"/>
              <a:t>n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email as spam or no</a:t>
            </a:r>
            <a:r>
              <a:rPr lang="en-US"/>
              <a:t>t where spam is defined as an unsolicited commercial email.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11430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key objective is to </a:t>
            </a:r>
            <a:r>
              <a:rPr lang="en-US"/>
              <a:t>minimize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misclassification of valid emails as spam.  </a:t>
            </a:r>
          </a:p>
          <a:p>
            <a:pPr indent="-114300" lvl="0" marL="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25" y="1328300"/>
            <a:ext cx="5121375" cy="3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Variable Importance</a:t>
            </a: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24525"/>
            <a:ext cx="4416224" cy="38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7625119" y="114907"/>
            <a:ext cx="11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724" y="1503825"/>
            <a:ext cx="39433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224945" y="1241756"/>
            <a:ext cx="4038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01600" lvl="0" marL="0" marR="0" rtl="0" algn="l">
              <a:spcBef>
                <a:spcPts val="0"/>
              </a:spcBef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on complete data from 1999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4572000" y="1241756"/>
            <a:ext cx="4222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on complete data from 2005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325" y="1763806"/>
            <a:ext cx="3574090" cy="316285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Assess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50" y="1712050"/>
            <a:ext cx="3814375" cy="3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628650" y="273844"/>
            <a:ext cx="7299198" cy="597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Findings and Implications</a:t>
            </a:r>
          </a:p>
        </p:txBody>
      </p:sp>
      <p:grpSp>
        <p:nvGrpSpPr>
          <p:cNvPr id="299" name="Shape 299"/>
          <p:cNvGrpSpPr/>
          <p:nvPr/>
        </p:nvGrpSpPr>
        <p:grpSpPr>
          <a:xfrm>
            <a:off x="320040" y="1353312"/>
            <a:ext cx="8467344" cy="3611879"/>
            <a:chOff x="0" y="0"/>
            <a:chExt cx="8467344" cy="3611879"/>
          </a:xfrm>
        </p:grpSpPr>
        <p:sp>
          <p:nvSpPr>
            <p:cNvPr id="300" name="Shape 300"/>
            <p:cNvSpPr/>
            <p:nvPr/>
          </p:nvSpPr>
          <p:spPr>
            <a:xfrm>
              <a:off x="0" y="0"/>
              <a:ext cx="8467344" cy="1625346"/>
            </a:xfrm>
            <a:prstGeom prst="roundRect">
              <a:avLst>
                <a:gd fmla="val 10000" name="adj"/>
              </a:avLst>
            </a:prstGeom>
            <a:solidFill>
              <a:srgbClr val="CFD7E7">
                <a:alpha val="89803"/>
              </a:srgbClr>
            </a:solidFill>
            <a:ln cap="flat" cmpd="sng" w="25400">
              <a:solidFill>
                <a:srgbClr val="CFD7E7">
                  <a:alpha val="89803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56352" y="216712"/>
              <a:ext cx="1849916" cy="1191920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0" l="-20998" r="-20998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 rot="10800000">
              <a:off x="256352" y="1625345"/>
              <a:ext cx="1849916" cy="1986534"/>
            </a:xfrm>
            <a:prstGeom prst="round2SameRect">
              <a:avLst>
                <a:gd fmla="val 1050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 txBox="1"/>
            <p:nvPr/>
          </p:nvSpPr>
          <p:spPr>
            <a:xfrm>
              <a:off x="313243" y="1625345"/>
              <a:ext cx="1736134" cy="192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113775" rIns="113775" wrap="square" tIns="113775">
              <a:noAutofit/>
            </a:bodyPr>
            <a:lstStyle/>
            <a:p>
              <a:pPr indent="-1016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Improved Open Rate</a:t>
              </a:r>
            </a:p>
          </p:txBody>
        </p:sp>
        <p:sp>
          <p:nvSpPr>
            <p:cNvPr id="304" name="Shape 304"/>
            <p:cNvSpPr/>
            <p:nvPr/>
          </p:nvSpPr>
          <p:spPr>
            <a:xfrm>
              <a:off x="2291259" y="216712"/>
              <a:ext cx="1849916" cy="1191920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0" l="-13997" r="-13999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 rot="10800000">
              <a:off x="2326870" y="1625345"/>
              <a:ext cx="1849916" cy="1986534"/>
            </a:xfrm>
            <a:prstGeom prst="round2SameRect">
              <a:avLst>
                <a:gd fmla="val 1050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 txBox="1"/>
            <p:nvPr/>
          </p:nvSpPr>
          <p:spPr>
            <a:xfrm>
              <a:off x="2383761" y="1625345"/>
              <a:ext cx="1736134" cy="192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113775" rIns="113775" wrap="square" tIns="113775">
              <a:noAutofit/>
            </a:bodyPr>
            <a:lstStyle/>
            <a:p>
              <a:pPr indent="-1016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Personalization helps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4326167" y="216712"/>
              <a:ext cx="1849916" cy="1191920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 rot="10800000">
              <a:off x="4326167" y="1625345"/>
              <a:ext cx="1849916" cy="1986534"/>
            </a:xfrm>
            <a:prstGeom prst="round2SameRect">
              <a:avLst>
                <a:gd fmla="val 1050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4383058" y="1625345"/>
              <a:ext cx="1736134" cy="192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113775" rIns="113775" wrap="square" tIns="113775">
              <a:noAutofit/>
            </a:bodyPr>
            <a:lstStyle/>
            <a:p>
              <a:pPr indent="-1016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 Reduction </a:t>
              </a:r>
            </a:p>
            <a:p>
              <a:pPr indent="-16510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61075" y="216712"/>
              <a:ext cx="1849916" cy="1191920"/>
            </a:xfrm>
            <a:prstGeom prst="roundRect">
              <a:avLst>
                <a:gd fmla="val 10000" name="adj"/>
              </a:avLst>
            </a:prstGeom>
            <a:blipFill rotWithShape="1">
              <a:blip r:embed="rId6">
                <a:alphaModFix/>
              </a:blip>
              <a:stretch>
                <a:fillRect b="-16998" l="0" r="0" t="-16997"/>
              </a:stretch>
            </a:blip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 rot="10800000">
              <a:off x="6361075" y="1625345"/>
              <a:ext cx="1849916" cy="1986534"/>
            </a:xfrm>
            <a:prstGeom prst="round2SameRect">
              <a:avLst>
                <a:gd fmla="val 1050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417966" y="1625345"/>
              <a:ext cx="1736134" cy="1929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3775" lIns="113775" rIns="113775" wrap="square" tIns="113775">
              <a:noAutofit/>
            </a:bodyPr>
            <a:lstStyle/>
            <a:p>
              <a:pPr indent="-10160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Relevance in today’s world</a:t>
              </a:r>
            </a:p>
          </p:txBody>
        </p:sp>
      </p:grpSp>
      <p:sp>
        <p:nvSpPr>
          <p:cNvPr id="313" name="Shape 313"/>
          <p:cNvSpPr/>
          <p:nvPr/>
        </p:nvSpPr>
        <p:spPr>
          <a:xfrm>
            <a:off x="784860" y="3669327"/>
            <a:ext cx="15011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2787396" y="3663952"/>
            <a:ext cx="161696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Usage of name, organization or address, increases the probability of being classified as a non-spam </a:t>
            </a:r>
          </a:p>
        </p:txBody>
      </p:sp>
      <p:sp>
        <p:nvSpPr>
          <p:cNvPr id="315" name="Shape 315"/>
          <p:cNvSpPr/>
          <p:nvPr/>
        </p:nvSpPr>
        <p:spPr>
          <a:xfrm>
            <a:off x="4844034" y="3680123"/>
            <a:ext cx="150114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time loss - approximately 1,200 minutes per employee per year</a:t>
            </a:r>
          </a:p>
        </p:txBody>
      </p:sp>
      <p:sp>
        <p:nvSpPr>
          <p:cNvPr id="316" name="Shape 316"/>
          <p:cNvSpPr/>
          <p:nvPr/>
        </p:nvSpPr>
        <p:spPr>
          <a:xfrm>
            <a:off x="6815708" y="3693967"/>
            <a:ext cx="15510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model performance on recent assessment data</a:t>
            </a:r>
          </a:p>
        </p:txBody>
      </p:sp>
      <p:sp>
        <p:nvSpPr>
          <p:cNvPr id="317" name="Shape 317"/>
          <p:cNvSpPr/>
          <p:nvPr/>
        </p:nvSpPr>
        <p:spPr>
          <a:xfrm>
            <a:off x="735000" y="3680125"/>
            <a:ext cx="15510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>
              <a:spcBef>
                <a:spcPts val="0"/>
              </a:spcBef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Words to avoid/include in commercial marketing emails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Works</a:t>
            </a:r>
          </a:p>
        </p:txBody>
      </p:sp>
      <p:pic>
        <p:nvPicPr>
          <p:cNvPr id="323" name="Shape 3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7209" y="1611991"/>
            <a:ext cx="2049495" cy="204949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24" name="Shape 324"/>
          <p:cNvSpPr txBox="1"/>
          <p:nvPr/>
        </p:nvSpPr>
        <p:spPr>
          <a:xfrm>
            <a:off x="658368" y="3785902"/>
            <a:ext cx="3904488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picture-based spams: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Attaching an OCR module before the prediction model would help in identifying picture-based spams containing a single picture with embedded URLs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233" y="1547002"/>
            <a:ext cx="3938172" cy="211448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907703" y="3785902"/>
            <a:ext cx="3904488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combinations: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N-gram algorithm, train the model with a data that contains the combination of word occurrences, to enhance classification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2468880" y="1876735"/>
            <a:ext cx="60739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/>
              <a:t>Questions?</a:t>
            </a:r>
          </a:p>
          <a:p>
            <a:pPr indent="-381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79400" lvl="0" marL="0" marR="0" rtl="0" algn="l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lang="en-US"/>
              <a:t>Topics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83375" y="1464125"/>
            <a:ext cx="82296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685800" rtl="0">
              <a:lnSpc>
                <a:spcPct val="150000"/>
              </a:lnSpc>
              <a:spcBef>
                <a:spcPts val="0"/>
              </a:spcBef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Overview of the analytics processes, tools and techniques 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Data Collection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Data Pre-processing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Data Modeling </a:t>
            </a: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	Model selection</a:t>
            </a:r>
          </a:p>
          <a:p>
            <a:pPr indent="-381000" lvl="0" marL="685800" rtl="0">
              <a:lnSpc>
                <a:spcPct val="150000"/>
              </a:lnSpc>
              <a:spcBef>
                <a:spcPts val="0"/>
              </a:spcBef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Key findings and recommendations</a:t>
            </a:r>
          </a:p>
          <a:p>
            <a:pPr indent="-381000" lvl="0" marL="685800" rtl="0">
              <a:lnSpc>
                <a:spcPct val="150000"/>
              </a:lnSpc>
              <a:spcBef>
                <a:spcPts val="0"/>
              </a:spcBef>
              <a:buSzPts val="2400"/>
              <a:buFont typeface="Calibri"/>
              <a:buChar char="-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Q &amp; A</a:t>
            </a:r>
          </a:p>
          <a:p>
            <a:pPr indent="-114300" lvl="0" marL="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91215" y="0"/>
            <a:ext cx="5227649" cy="96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4000" lvl="0" marL="0" marR="0" rtl="0" algn="l">
              <a:spcBef>
                <a:spcPts val="0"/>
              </a:spcBef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296302" y="1265674"/>
            <a:ext cx="4041145" cy="3219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Data Set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Spambase (1999)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of 4601 observations of spam/ non-spam classifications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 continuous variables, 1 nominal class variable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Assessment Data Set 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Obtained more recent sample of spam and non spam emails to assess relevancy of original predictors on current emails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Spamassassin (2005)</a:t>
            </a:r>
          </a:p>
          <a:p>
            <a:pPr indent="-114300" lvl="1" marL="3429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91215" y="4472339"/>
            <a:ext cx="758459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28588" lvl="0" marL="128588" marR="0" rtl="0" algn="l">
              <a:spcBef>
                <a:spcPts val="0"/>
              </a:spcBef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Spambase Data Set- Lichman, M. (2013). UCI Machine Learning Repository [http://archive.ics.uci.edu/ml]. Irvine, CA: University of California, School of Information and Computer Science. </a:t>
            </a:r>
            <a:r>
              <a:rPr b="0" i="0" lang="en-US" sz="105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https://archive.ics.uci.edu/ml/datasets/spambase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128588" lvl="0" marL="128588" marR="0" rtl="0" algn="l">
              <a:spcBef>
                <a:spcPts val="0"/>
              </a:spcBef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Spamassassin- http://svn.apache.org/repos/asf/spamassassin/trunk/CREDITS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3513" y="1265674"/>
            <a:ext cx="2122108" cy="15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3832" y="1265674"/>
            <a:ext cx="1645643" cy="89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1114" y="2897397"/>
            <a:ext cx="2197751" cy="1574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79733" y="2897397"/>
            <a:ext cx="1609742" cy="9508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7625119" y="114907"/>
            <a:ext cx="11287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 Overview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25" y="1466650"/>
            <a:ext cx="33147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7625119" y="114907"/>
            <a:ext cx="11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625" y="1343075"/>
            <a:ext cx="4524375" cy="3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06375"/>
            <a:ext cx="575157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 Data Exploration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14" y="1619988"/>
            <a:ext cx="8234172" cy="25396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457200" y="4404836"/>
            <a:ext cx="83759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that have a significant difference in the average word frequency between spam and non-spam mails would be important predictors, regardless of the model used. Example: ‘$’, ‘edu’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329184" y="1443976"/>
            <a:ext cx="8503920" cy="2715646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628650" y="273844"/>
            <a:ext cx="7886700" cy="35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Handling Outliers</a:t>
            </a:r>
          </a:p>
        </p:txBody>
      </p:sp>
      <p:pic>
        <p:nvPicPr>
          <p:cNvPr id="147" name="Shape 14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9412" y="1306952"/>
            <a:ext cx="1654440" cy="33128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2220" y="1306952"/>
            <a:ext cx="1692905" cy="33128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5213" y="1304972"/>
            <a:ext cx="1757952" cy="329607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0" name="Shape 150"/>
          <p:cNvSpPr txBox="1"/>
          <p:nvPr/>
        </p:nvSpPr>
        <p:spPr>
          <a:xfrm>
            <a:off x="886709" y="4672940"/>
            <a:ext cx="762864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14313" lvl="0" marL="214313" marR="0" rtl="0" algn="l">
              <a:spcBef>
                <a:spcPts val="0"/>
              </a:spcBef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black dots indicate the spam mail observations and the grey dots indicate non-spam observations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4000" lvl="0" marL="0" marR="0" rtl="0" algn="l">
              <a:spcBef>
                <a:spcPts val="0"/>
              </a:spcBef>
              <a:buClr>
                <a:srgbClr val="FFFF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Collinearity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marR="0" rtl="0" algn="l">
              <a:spcBef>
                <a:spcPts val="36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52" y="1738292"/>
            <a:ext cx="8016908" cy="265224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97808" y="1528762"/>
            <a:ext cx="7886700" cy="3361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 of 57 variables, only 10 variables have a linear correlation between them.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word_freq_650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word_freq_lab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word_freq_labs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word_freq_telnet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word_freq_857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word_freq_415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word_freq_85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word_freq_technology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word_freq_direct</a:t>
            </a:r>
          </a:p>
          <a:p>
            <a:pPr indent="-2857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word_freq_cs</a:t>
            </a:r>
          </a:p>
          <a:p>
            <a:pPr indent="-342900" lvl="0" marL="342900" marR="0" rtl="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PCA was performed on them, no significant reduction was observed.</a:t>
            </a:r>
          </a:p>
          <a:p>
            <a:pPr indent="-342900" lvl="0" marL="342900" marR="0" rtl="0" algn="l">
              <a:spcBef>
                <a:spcPts val="270"/>
              </a:spcBef>
              <a:buClr>
                <a:schemeClr val="dk1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7563" y="1899109"/>
            <a:ext cx="4940322" cy="21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457199" y="206375"/>
            <a:ext cx="7167919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251396" lvl="0" marL="0" marR="0" rtl="0" algn="l">
              <a:spcBef>
                <a:spcPts val="0"/>
              </a:spcBef>
              <a:buClr>
                <a:srgbClr val="FFFFFF"/>
              </a:buClr>
              <a:buSzPts val="3959"/>
              <a:buFont typeface="Arial"/>
              <a:buNone/>
            </a:pPr>
            <a:r>
              <a:rPr b="0" i="0" lang="en-US" sz="39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Principal Component Analysis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625119" y="114907"/>
            <a:ext cx="1128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-oakleaf-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